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3" r:id="rId4"/>
    <p:sldId id="274" r:id="rId5"/>
    <p:sldId id="271" r:id="rId6"/>
    <p:sldId id="268" r:id="rId7"/>
    <p:sldId id="270" r:id="rId8"/>
    <p:sldId id="258" r:id="rId9"/>
  </p:sldIdLst>
  <p:sldSz cx="9144000" cy="5715000" type="screen16x10"/>
  <p:notesSz cx="67691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C55B"/>
    <a:srgbClr val="71B967"/>
    <a:srgbClr val="53CD79"/>
    <a:srgbClr val="5BCB55"/>
    <a:srgbClr val="55CB63"/>
    <a:srgbClr val="15394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0" autoAdjust="0"/>
    <p:restoredTop sz="94676" autoAdjust="0"/>
  </p:normalViewPr>
  <p:slideViewPr>
    <p:cSldViewPr>
      <p:cViewPr varScale="1">
        <p:scale>
          <a:sx n="106" d="100"/>
          <a:sy n="106" d="100"/>
        </p:scale>
        <p:origin x="-1008" y="-8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82402" y="2137420"/>
            <a:ext cx="8194054" cy="1225021"/>
          </a:xfr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ru-RU" dirty="0" smtClean="0"/>
              <a:t>Название 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71800" y="5081281"/>
            <a:ext cx="6120680" cy="304271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Название</a:t>
            </a:r>
            <a:endParaRPr lang="ru-RU" dirty="0"/>
          </a:p>
        </p:txBody>
      </p:sp>
      <p:sp>
        <p:nvSpPr>
          <p:cNvPr id="19" name="Дата 3"/>
          <p:cNvSpPr txBox="1">
            <a:spLocks/>
          </p:cNvSpPr>
          <p:nvPr userDrawn="1"/>
        </p:nvSpPr>
        <p:spPr>
          <a:xfrm>
            <a:off x="1568870" y="183314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153943"/>
                </a:solidFill>
              </a:rPr>
              <a:t>Продукт:</a:t>
            </a:r>
            <a:endParaRPr lang="ru-RU" sz="2000" b="1" dirty="0">
              <a:solidFill>
                <a:srgbClr val="153943"/>
              </a:solidFill>
            </a:endParaRPr>
          </a:p>
        </p:txBody>
      </p:sp>
      <p:sp>
        <p:nvSpPr>
          <p:cNvPr id="20" name="Дата 3"/>
          <p:cNvSpPr txBox="1">
            <a:spLocks/>
          </p:cNvSpPr>
          <p:nvPr userDrawn="1"/>
        </p:nvSpPr>
        <p:spPr>
          <a:xfrm>
            <a:off x="1568869" y="5134567"/>
            <a:ext cx="179578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0" dirty="0" smtClean="0">
                <a:solidFill>
                  <a:schemeClr val="bg1"/>
                </a:solidFill>
              </a:rPr>
              <a:t>Компания:</a:t>
            </a:r>
            <a:endParaRPr lang="ru-RU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74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121522"/>
            <a:ext cx="8928992" cy="472282"/>
          </a:xfrm>
        </p:spPr>
        <p:txBody>
          <a:bodyPr anchor="b"/>
          <a:lstStyle>
            <a:lvl1pPr algn="l">
              <a:defRPr sz="2000" b="1">
                <a:solidFill>
                  <a:srgbClr val="15394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 hasCustomPrompt="1"/>
          </p:nvPr>
        </p:nvSpPr>
        <p:spPr>
          <a:xfrm>
            <a:off x="107504" y="193204"/>
            <a:ext cx="8928992" cy="4824536"/>
          </a:xfrm>
        </p:spPr>
        <p:txBody>
          <a:bodyPr/>
          <a:lstStyle>
            <a:lvl1pPr marL="0" indent="0">
              <a:buNone/>
              <a:defRPr sz="32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Графики </a:t>
            </a:r>
          </a:p>
        </p:txBody>
      </p:sp>
    </p:spTree>
    <p:extLst>
      <p:ext uri="{BB962C8B-B14F-4D97-AF65-F5344CB8AC3E}">
        <p14:creationId xmlns:p14="http://schemas.microsoft.com/office/powerpoint/2010/main" val="1121598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83568" y="1129308"/>
            <a:ext cx="7920880" cy="576064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3568" y="2281436"/>
            <a:ext cx="792088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Контакты для связи: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9176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756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858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5394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6620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1316"/>
            <a:ext cx="4038600" cy="3960440"/>
          </a:xfr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1316"/>
            <a:ext cx="4038600" cy="3960440"/>
          </a:xfr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756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8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756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563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756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137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81393"/>
            <a:ext cx="8229600" cy="756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67544" y="121196"/>
            <a:ext cx="8208912" cy="47525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164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756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5394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Рисунок 2"/>
          <p:cNvSpPr>
            <a:spLocks noGrp="1"/>
          </p:cNvSpPr>
          <p:nvPr>
            <p:ph type="pic" idx="1"/>
          </p:nvPr>
        </p:nvSpPr>
        <p:spPr>
          <a:xfrm>
            <a:off x="467544" y="985292"/>
            <a:ext cx="8208912" cy="45365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18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121522"/>
            <a:ext cx="8928992" cy="472282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7504" y="193204"/>
            <a:ext cx="8928992" cy="4824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499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756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930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61" r:id="rId7"/>
    <p:sldLayoutId id="2147483660" r:id="rId8"/>
    <p:sldLayoutId id="2147483657" r:id="rId9"/>
    <p:sldLayoutId id="2147483662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wm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808" y="511660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ООО «Доктор Веб»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843808" y="1345332"/>
            <a:ext cx="5472608" cy="1225021"/>
          </a:xfrm>
        </p:spPr>
        <p:txBody>
          <a:bodyPr>
            <a:noAutofit/>
          </a:bodyPr>
          <a:lstStyle/>
          <a:p>
            <a:pPr algn="l"/>
            <a:r>
              <a:rPr lang="ru-RU" sz="4500" dirty="0" smtClean="0"/>
              <a:t>Антивирус </a:t>
            </a:r>
            <a:r>
              <a:rPr lang="en-US" sz="4500" dirty="0" smtClean="0"/>
              <a:t>Dr.Web</a:t>
            </a:r>
            <a:endParaRPr lang="ru-RU" sz="4500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750" y="4111777"/>
            <a:ext cx="1733626" cy="40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28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633364"/>
            <a:ext cx="7787208" cy="2808312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Рекордно </a:t>
            </a:r>
            <a:r>
              <a:rPr lang="ru-RU" sz="2400" dirty="0"/>
              <a:t>низкое потребление ресурсов</a:t>
            </a:r>
          </a:p>
          <a:p>
            <a:r>
              <a:rPr lang="ru-RU" sz="2400" dirty="0"/>
              <a:t>Удобство работы администраторов любого уровня</a:t>
            </a:r>
          </a:p>
          <a:p>
            <a:r>
              <a:rPr lang="ru-RU" sz="2400" dirty="0"/>
              <a:t>Защита любых (в том числе устаревших) ОС</a:t>
            </a:r>
          </a:p>
          <a:p>
            <a:r>
              <a:rPr lang="ru-RU" sz="2400" dirty="0"/>
              <a:t>Защита от шифровальщиков</a:t>
            </a:r>
          </a:p>
          <a:p>
            <a:r>
              <a:rPr lang="ru-RU" sz="2400" dirty="0"/>
              <a:t>Соответствие требованиям законодательства</a:t>
            </a:r>
          </a:p>
          <a:p>
            <a:r>
              <a:rPr lang="ru-RU" sz="2400" dirty="0"/>
              <a:t>Сокращение затрат на инфраструктуру</a:t>
            </a:r>
          </a:p>
          <a:p>
            <a:r>
              <a:rPr lang="ru-RU" sz="2400" dirty="0"/>
              <a:t>Снижение риска компрометации компании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958197"/>
            <a:ext cx="1267642" cy="29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7564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Описание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95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190869"/>
            <a:ext cx="7704856" cy="40688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958197"/>
            <a:ext cx="1267642" cy="29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7564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Корпоративная линейка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5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81393"/>
            <a:ext cx="8651304" cy="756427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Нам Доверяют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1196"/>
            <a:ext cx="8496944" cy="475252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dirty="0" smtClean="0"/>
              <a:t>Государственная Дума </a:t>
            </a:r>
            <a:r>
              <a:rPr lang="ru-RU" sz="1400" dirty="0"/>
              <a:t>Федерального собрания </a:t>
            </a:r>
            <a:r>
              <a:rPr lang="ru-RU" sz="1400" dirty="0" smtClean="0"/>
              <a:t>РФ; ЦИК Р</a:t>
            </a:r>
            <a:r>
              <a:rPr lang="ru-RU" sz="1400" dirty="0"/>
              <a:t>Ф</a:t>
            </a:r>
            <a:r>
              <a:rPr lang="ru-RU" sz="1400" dirty="0" smtClean="0"/>
              <a:t>; Минобороны РФ;</a:t>
            </a:r>
            <a:endParaRPr lang="ru-RU" sz="14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/>
              <a:t>Пенсионный фонд РФ; Центральный </a:t>
            </a:r>
            <a:r>
              <a:rPr lang="ru-RU" sz="1400" dirty="0"/>
              <a:t>банк </a:t>
            </a:r>
            <a:r>
              <a:rPr lang="ru-RU" sz="1400" dirty="0" smtClean="0"/>
              <a:t>РФ</a:t>
            </a:r>
            <a:r>
              <a:rPr lang="en-US" sz="1400" dirty="0" smtClean="0"/>
              <a:t>; </a:t>
            </a:r>
            <a:r>
              <a:rPr lang="ru-RU" sz="1400" dirty="0" smtClean="0"/>
              <a:t>ФСО РФ</a:t>
            </a:r>
            <a:r>
              <a:rPr lang="en-US" sz="1400" dirty="0" smtClean="0"/>
              <a:t>; </a:t>
            </a:r>
            <a:r>
              <a:rPr lang="ru-RU" sz="1400" dirty="0" smtClean="0"/>
              <a:t>Следственный комитет РФ и </a:t>
            </a:r>
            <a:r>
              <a:rPr lang="ru-RU" sz="1600" dirty="0" err="1" smtClean="0"/>
              <a:t>д.р</a:t>
            </a:r>
            <a:r>
              <a:rPr lang="ru-RU" sz="1600" dirty="0" smtClean="0"/>
              <a:t>.</a:t>
            </a:r>
            <a:endParaRPr lang="ru-RU" sz="16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14" y="765917"/>
            <a:ext cx="8280572" cy="4107807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86742"/>
            <a:ext cx="1267642" cy="29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7564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Trojan.encoder.11432*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958197"/>
            <a:ext cx="1267642" cy="29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rcRect t="1968" b="1968"/>
          <a:stretch>
            <a:fillRect/>
          </a:stretch>
        </p:blipFill>
        <p:spPr>
          <a:xfrm>
            <a:off x="457200" y="1273324"/>
            <a:ext cx="5863410" cy="3149748"/>
          </a:xfrm>
          <a:prstGeom prst="rect">
            <a:avLst/>
          </a:prstGeom>
        </p:spPr>
      </p:pic>
      <p:sp>
        <p:nvSpPr>
          <p:cNvPr id="10" name="Объект 1"/>
          <p:cNvSpPr txBox="1">
            <a:spLocks/>
          </p:cNvSpPr>
          <p:nvPr/>
        </p:nvSpPr>
        <p:spPr>
          <a:xfrm>
            <a:off x="6552220" y="1273324"/>
            <a:ext cx="252028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*Он же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WannaCry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WannaCryptor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WanaCrypt0r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Wcrypt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WCRY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WNCRY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endParaRPr lang="ru-RU" sz="1400" dirty="0" smtClean="0"/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457200" y="4536929"/>
            <a:ext cx="8424935" cy="606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</a:rPr>
              <a:t>Наши пользователи не пострадали от шифровальщика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</a:rPr>
              <a:t>WannaCry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</a:rPr>
              <a:t>!</a:t>
            </a:r>
            <a:endParaRPr lang="ru-RU" sz="21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340430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Сертификация</a:t>
            </a:r>
            <a:endParaRPr lang="ru-RU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337" y="1200841"/>
            <a:ext cx="169885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5c1d287f964a0e6dc47ef4bdc7b22600_1133771919_lic_mo2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152" y="1474519"/>
            <a:ext cx="1765246" cy="252392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lic_fs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7" y="1840392"/>
            <a:ext cx="1787032" cy="252749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ert-fstek-conf-s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173" y="2208334"/>
            <a:ext cx="1900954" cy="266504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бъект 1"/>
          <p:cNvSpPr>
            <a:spLocks noGrp="1"/>
          </p:cNvSpPr>
          <p:nvPr>
            <p:ph sz="half" idx="1"/>
          </p:nvPr>
        </p:nvSpPr>
        <p:spPr>
          <a:xfrm>
            <a:off x="283791" y="1489385"/>
            <a:ext cx="6059016" cy="3312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Программные продукты Dr.Web имеют сертификаты соответствия ФСТЭК России, ФСБ России, Министерством обороны Российской Федерации</a:t>
            </a:r>
            <a:r>
              <a:rPr lang="ru-RU" sz="1600" dirty="0" smtClean="0"/>
              <a:t>.</a:t>
            </a: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Dr.Web </a:t>
            </a:r>
            <a:r>
              <a:rPr lang="ru-RU" sz="1600" dirty="0" err="1"/>
              <a:t>Enterprise</a:t>
            </a:r>
            <a:r>
              <a:rPr lang="ru-RU" sz="1600" dirty="0"/>
              <a:t> </a:t>
            </a:r>
            <a:r>
              <a:rPr lang="ru-RU" sz="1600" dirty="0" err="1"/>
              <a:t>Security</a:t>
            </a:r>
            <a:r>
              <a:rPr lang="ru-RU" sz="1600" dirty="0"/>
              <a:t> </a:t>
            </a:r>
            <a:r>
              <a:rPr lang="ru-RU" sz="1600" dirty="0" err="1"/>
              <a:t>Suite</a:t>
            </a:r>
            <a:r>
              <a:rPr lang="ru-RU" sz="1600" dirty="0"/>
              <a:t> сертифицирован на соответствии требованиям к средствам антивирусной защиты (Приказ ФСТЭК России от 20.03.2012 г. № 28) по Профилям защиты средств антивирусной защиты типа «А», «Б», «В» и «Г» второго класса защиты.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Dr.Web полностью соответствует требованиям закона «О персональных данных</a:t>
            </a:r>
            <a:r>
              <a:rPr lang="ru-RU" sz="1600" dirty="0" smtClean="0"/>
              <a:t>».</a:t>
            </a:r>
            <a:endParaRPr lang="ru-RU" sz="16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358" y="5014659"/>
            <a:ext cx="1267642" cy="29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71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21196"/>
            <a:ext cx="8435280" cy="756427"/>
          </a:xfrm>
        </p:spPr>
        <p:txBody>
          <a:bodyPr>
            <a:noAutofit/>
          </a:bodyPr>
          <a:lstStyle/>
          <a:p>
            <a:r>
              <a:rPr lang="ru-RU" sz="3200" dirty="0"/>
              <a:t>Дополнительные возможности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3558" y="1921396"/>
            <a:ext cx="8233242" cy="2316088"/>
          </a:xfrm>
        </p:spPr>
        <p:txBody>
          <a:bodyPr>
            <a:noAutofit/>
          </a:bodyPr>
          <a:lstStyle/>
          <a:p>
            <a:r>
              <a:rPr lang="en-US" sz="2200" dirty="0" smtClean="0">
                <a:cs typeface="Times New Roman" panose="02020603050405020304" pitchFamily="18" charset="0"/>
              </a:rPr>
              <a:t>Dr.Web </a:t>
            </a:r>
            <a:r>
              <a:rPr lang="en-US" sz="2200" dirty="0">
                <a:cs typeface="Times New Roman" panose="02020603050405020304" pitchFamily="18" charset="0"/>
              </a:rPr>
              <a:t>Rescue Pack </a:t>
            </a:r>
            <a:r>
              <a:rPr lang="ru-RU" sz="2200" dirty="0" smtClean="0">
                <a:cs typeface="Times New Roman" panose="02020603050405020304" pitchFamily="18" charset="0"/>
              </a:rPr>
              <a:t>- бесплатно для клиентов</a:t>
            </a:r>
            <a:endParaRPr lang="en-US" sz="2200" dirty="0" smtClean="0">
              <a:cs typeface="Times New Roman" panose="02020603050405020304" pitchFamily="18" charset="0"/>
            </a:endParaRPr>
          </a:p>
          <a:p>
            <a:r>
              <a:rPr lang="en-US" sz="2200" dirty="0" err="1" smtClean="0">
                <a:cs typeface="Times New Roman" panose="02020603050405020304" pitchFamily="18" charset="0"/>
              </a:rPr>
              <a:t>Dr.Web</a:t>
            </a:r>
            <a:r>
              <a:rPr lang="en-US" sz="2200" dirty="0" smtClean="0"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cs typeface="Times New Roman" panose="02020603050405020304" pitchFamily="18" charset="0"/>
              </a:rPr>
              <a:t>CureNet</a:t>
            </a:r>
            <a:r>
              <a:rPr lang="en-US" sz="2200" dirty="0" smtClean="0">
                <a:cs typeface="Times New Roman" panose="02020603050405020304" pitchFamily="18" charset="0"/>
              </a:rPr>
              <a:t>! </a:t>
            </a:r>
            <a:r>
              <a:rPr lang="ru-RU" sz="2200" dirty="0" smtClean="0">
                <a:cs typeface="Times New Roman" panose="02020603050405020304" pitchFamily="18" charset="0"/>
              </a:rPr>
              <a:t>- вылечить целую сеть</a:t>
            </a:r>
            <a:endParaRPr lang="en-US" sz="2200" dirty="0" smtClean="0">
              <a:cs typeface="Times New Roman" panose="02020603050405020304" pitchFamily="18" charset="0"/>
            </a:endParaRPr>
          </a:p>
          <a:p>
            <a:r>
              <a:rPr lang="en-US" sz="2200" dirty="0" err="1" smtClean="0">
                <a:cs typeface="Times New Roman" panose="02020603050405020304" pitchFamily="18" charset="0"/>
              </a:rPr>
              <a:t>Dr.Web</a:t>
            </a:r>
            <a:r>
              <a:rPr lang="en-US" sz="2200" dirty="0" smtClean="0">
                <a:cs typeface="Times New Roman" panose="02020603050405020304" pitchFamily="18" charset="0"/>
              </a:rPr>
              <a:t> Katana Business Edition </a:t>
            </a:r>
            <a:r>
              <a:rPr lang="ru-RU" sz="2200" dirty="0" smtClean="0">
                <a:cs typeface="Times New Roman" panose="02020603050405020304" pitchFamily="18" charset="0"/>
              </a:rPr>
              <a:t>- в помощь сторонним антивирусам</a:t>
            </a:r>
            <a:endParaRPr lang="ru-RU" sz="2200" dirty="0"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020" y="4987379"/>
            <a:ext cx="1267642" cy="29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79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1993404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Контактное лицо</a:t>
            </a:r>
            <a:r>
              <a:rPr lang="ru-RU" dirty="0" smtClean="0">
                <a:latin typeface="+mj-lt"/>
              </a:rPr>
              <a:t>: </a:t>
            </a:r>
          </a:p>
          <a:p>
            <a:r>
              <a:rPr lang="ru-RU" b="1" dirty="0">
                <a:latin typeface="+mj-lt"/>
              </a:rPr>
              <a:t>Кузнецов Максим, </a:t>
            </a:r>
            <a:endParaRPr lang="ru-RU" b="1" dirty="0" smtClean="0">
              <a:latin typeface="+mj-lt"/>
            </a:endParaRPr>
          </a:p>
          <a:p>
            <a:r>
              <a:rPr lang="ru-RU" b="1" dirty="0" smtClean="0">
                <a:latin typeface="+mj-lt"/>
              </a:rPr>
              <a:t>Менеджер </a:t>
            </a:r>
            <a:r>
              <a:rPr lang="ru-RU" b="1" dirty="0">
                <a:latin typeface="+mj-lt"/>
              </a:rPr>
              <a:t>отдела по работе с ключевыми клиентами «Доктор Веб»</a:t>
            </a:r>
            <a:r>
              <a:rPr lang="ru-RU" b="1" dirty="0" smtClean="0">
                <a:latin typeface="+mj-lt"/>
              </a:rPr>
              <a:t/>
            </a:r>
            <a:br>
              <a:rPr lang="ru-RU" b="1" dirty="0" smtClean="0">
                <a:latin typeface="+mj-lt"/>
              </a:rPr>
            </a:br>
            <a:r>
              <a:rPr lang="en-US" dirty="0" smtClean="0">
                <a:latin typeface="+mj-lt"/>
              </a:rPr>
              <a:t>email</a:t>
            </a:r>
            <a:r>
              <a:rPr lang="ru-RU" dirty="0" smtClean="0">
                <a:latin typeface="+mj-lt"/>
              </a:rPr>
              <a:t>: </a:t>
            </a:r>
            <a:r>
              <a:rPr lang="en-US" dirty="0">
                <a:latin typeface="+mj-lt"/>
              </a:rPr>
              <a:t>M.Kuznetcov@drweb.com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r>
              <a:rPr lang="ru-RU" dirty="0" smtClean="0">
                <a:latin typeface="+mj-lt"/>
              </a:rPr>
              <a:t>тел.: </a:t>
            </a:r>
            <a:r>
              <a:rPr lang="ru-RU" dirty="0">
                <a:latin typeface="+mj-lt"/>
              </a:rPr>
              <a:t>+7(495)789-45-82 доб. 3515</a:t>
            </a:r>
            <a:br>
              <a:rPr lang="ru-RU" dirty="0">
                <a:latin typeface="+mj-lt"/>
              </a:rPr>
            </a:br>
            <a:r>
              <a:rPr lang="ru-RU" dirty="0" smtClean="0"/>
              <a:t>  </a:t>
            </a:r>
          </a:p>
          <a:p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750" y="4111777"/>
            <a:ext cx="1733626" cy="40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7704" y="1273324"/>
            <a:ext cx="51845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153943"/>
                </a:solidFill>
                <a:latin typeface="+mj-lt"/>
              </a:rPr>
              <a:t>Спасибо за внимание!</a:t>
            </a:r>
            <a:endParaRPr lang="ru-RU" sz="3000" b="1" dirty="0">
              <a:solidFill>
                <a:srgbClr val="15394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847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4">
  <a:themeElements>
    <a:clrScheme name="Другая 1">
      <a:dk1>
        <a:sysClr val="windowText" lastClr="000000"/>
      </a:dk1>
      <a:lt1>
        <a:srgbClr val="DBF5F9"/>
      </a:lt1>
      <a:dk2>
        <a:srgbClr val="074D57"/>
      </a:dk2>
      <a:lt2>
        <a:srgbClr val="DBF5F9"/>
      </a:lt2>
      <a:accent1>
        <a:srgbClr val="0B5394"/>
      </a:accent1>
      <a:accent2>
        <a:srgbClr val="0075A2"/>
      </a:accent2>
      <a:accent3>
        <a:srgbClr val="09A7AF"/>
      </a:accent3>
      <a:accent4>
        <a:srgbClr val="5FF2CA"/>
      </a:accent4>
      <a:accent5>
        <a:srgbClr val="B0DFA0"/>
      </a:accent5>
      <a:accent6>
        <a:srgbClr val="FFBE5F"/>
      </a:accent6>
      <a:hlink>
        <a:srgbClr val="9E9A00"/>
      </a:hlink>
      <a:folHlink>
        <a:srgbClr val="92D05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Презентация4</Template>
  <TotalTime>1198</TotalTime>
  <Words>210</Words>
  <Application>Microsoft Office PowerPoint</Application>
  <PresentationFormat>Экран (16:10)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Презентация4</vt:lpstr>
      <vt:lpstr>Антивирус Dr.Web</vt:lpstr>
      <vt:lpstr>Описание </vt:lpstr>
      <vt:lpstr>Корпоративная линейка</vt:lpstr>
      <vt:lpstr>Нам Доверяют</vt:lpstr>
      <vt:lpstr>Trojan.encoder.11432* </vt:lpstr>
      <vt:lpstr>Сертификация</vt:lpstr>
      <vt:lpstr>Дополнительные возможности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Uzer</dc:creator>
  <cp:lastModifiedBy>Uzer</cp:lastModifiedBy>
  <cp:revision>61</cp:revision>
  <cp:lastPrinted>2017-08-15T09:28:33Z</cp:lastPrinted>
  <dcterms:created xsi:type="dcterms:W3CDTF">2017-07-24T23:44:40Z</dcterms:created>
  <dcterms:modified xsi:type="dcterms:W3CDTF">2017-08-15T22:49:37Z</dcterms:modified>
</cp:coreProperties>
</file>